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8" r:id="rId5"/>
    <p:sldId id="269" r:id="rId6"/>
    <p:sldId id="264" r:id="rId7"/>
    <p:sldId id="271" r:id="rId8"/>
    <p:sldId id="261" r:id="rId9"/>
  </p:sldIdLst>
  <p:sldSz cx="9144000" cy="6858000" type="screen4x3"/>
  <p:notesSz cx="6889750" cy="100218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9A794AD-A763-40D7-8CD3-EFEFC764B7ED}">
          <p14:sldIdLst>
            <p14:sldId id="256"/>
          </p14:sldIdLst>
        </p14:section>
        <p14:section name="Раздел без заголовка" id="{84D85EF7-36A5-4058-8730-712AE37E2871}">
          <p14:sldIdLst>
            <p14:sldId id="257"/>
            <p14:sldId id="263"/>
            <p14:sldId id="268"/>
            <p14:sldId id="269"/>
            <p14:sldId id="264"/>
            <p14:sldId id="27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65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5A47-EB95-41CB-9549-41ED95CBB4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87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BF74A-BD21-4E2A-8A81-D0E8F9CC54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88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2BFD-3B41-4638-81D0-75D448A808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23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6D61-3588-472B-AABE-3794619616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94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1A786-047D-4E26-B94B-95739F9301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60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577CE-5B5B-472D-8828-FAE92EA301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73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D263F-8C53-4AA7-93E6-71DB531B7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8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844F3-BA78-4896-89FB-A96C240CB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09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6B834-BC34-4596-80D2-771DD8B037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59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5D390-9D12-4F73-8039-519F4B052D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23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F4186-1E10-4A96-B841-EE9068596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76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653D04-8F41-4E64-A068-44F789F72D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zdniksochi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hyperlink" Target="http://www.prazdniksochi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26" Type="http://schemas.openxmlformats.org/officeDocument/2006/relationships/image" Target="../media/image30.png"/><Relationship Id="rId3" Type="http://schemas.openxmlformats.org/officeDocument/2006/relationships/hyperlink" Target="http://www.prazdniksochi.com/" TargetMode="External"/><Relationship Id="rId21" Type="http://schemas.openxmlformats.org/officeDocument/2006/relationships/image" Target="../media/image25.jpeg"/><Relationship Id="rId7" Type="http://schemas.openxmlformats.org/officeDocument/2006/relationships/image" Target="../media/image11.jpe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8.png"/><Relationship Id="rId5" Type="http://schemas.openxmlformats.org/officeDocument/2006/relationships/image" Target="../media/image5.jpeg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28" Type="http://schemas.openxmlformats.org/officeDocument/2006/relationships/image" Target="../media/image32.jpe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Relationship Id="rId14" Type="http://schemas.openxmlformats.org/officeDocument/2006/relationships/image" Target="../media/image18.jpeg"/><Relationship Id="rId22" Type="http://schemas.openxmlformats.org/officeDocument/2006/relationships/image" Target="../media/image26.jpeg"/><Relationship Id="rId27" Type="http://schemas.openxmlformats.org/officeDocument/2006/relationships/image" Target="../media/image3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40.jpeg"/><Relationship Id="rId2" Type="http://schemas.openxmlformats.org/officeDocument/2006/relationships/hyperlink" Target="http://www.prazdniksochi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jpeg"/><Relationship Id="rId5" Type="http://schemas.openxmlformats.org/officeDocument/2006/relationships/image" Target="../media/image33.jpeg"/><Relationship Id="rId10" Type="http://schemas.openxmlformats.org/officeDocument/2006/relationships/image" Target="../media/image38.jpeg"/><Relationship Id="rId4" Type="http://schemas.openxmlformats.org/officeDocument/2006/relationships/image" Target="../media/image5.jpeg"/><Relationship Id="rId9" Type="http://schemas.openxmlformats.org/officeDocument/2006/relationships/image" Target="../media/image37.jpe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hyperlink" Target="http://www.prazdniksochi.com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hyperlink" Target="mailto:info@prazdniksochi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hyperlink" Target="http://www.prazdniksochi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hyperlink" Target="http://www.prazdniksoch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0438"/>
            <a:ext cx="7772400" cy="649287"/>
          </a:xfrm>
        </p:spPr>
        <p:txBody>
          <a:bodyPr/>
          <a:lstStyle/>
          <a:p>
            <a:pPr eaLnBrk="1" hangingPunct="1"/>
            <a:r>
              <a:rPr lang="en-US" altLang="ru-RU" sz="5400" dirty="0" smtClean="0">
                <a:solidFill>
                  <a:srgbClr val="FFCC00"/>
                </a:solidFill>
                <a:latin typeface="Georgia" panose="02040502050405020303" pitchFamily="18" charset="0"/>
              </a:rPr>
              <a:t>M</a:t>
            </a:r>
            <a:r>
              <a:rPr lang="ru-RU" altLang="ru-RU" sz="5400" dirty="0" err="1" smtClean="0">
                <a:solidFill>
                  <a:srgbClr val="FFCC00"/>
                </a:solidFill>
                <a:latin typeface="Georgia" panose="02040502050405020303" pitchFamily="18" charset="0"/>
              </a:rPr>
              <a:t>ountain</a:t>
            </a:r>
            <a:r>
              <a:rPr lang="ru-RU" altLang="ru-RU" sz="5400" dirty="0" smtClean="0">
                <a:solidFill>
                  <a:srgbClr val="FFCC00"/>
                </a:solidFill>
                <a:latin typeface="Georgia" panose="02040502050405020303" pitchFamily="18" charset="0"/>
              </a:rPr>
              <a:t> </a:t>
            </a:r>
            <a:r>
              <a:rPr lang="en-US" altLang="ru-RU" sz="5400" dirty="0" err="1" smtClean="0">
                <a:solidFill>
                  <a:srgbClr val="FFCC00"/>
                </a:solidFill>
                <a:latin typeface="Georgia" panose="02040502050405020303" pitchFamily="18" charset="0"/>
              </a:rPr>
              <a:t>A</a:t>
            </a:r>
            <a:r>
              <a:rPr lang="ru-RU" altLang="ru-RU" sz="5400" dirty="0" err="1" smtClean="0">
                <a:solidFill>
                  <a:srgbClr val="FFCC00"/>
                </a:solidFill>
                <a:latin typeface="Georgia" panose="02040502050405020303" pitchFamily="18" charset="0"/>
              </a:rPr>
              <a:t>nd</a:t>
            </a:r>
            <a:r>
              <a:rPr lang="ru-RU" altLang="ru-RU" sz="5400" dirty="0" smtClean="0">
                <a:solidFill>
                  <a:srgbClr val="FFCC00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5400" dirty="0" err="1" smtClean="0">
                <a:solidFill>
                  <a:srgbClr val="FFCC00"/>
                </a:solidFill>
                <a:latin typeface="Georgia" panose="02040502050405020303" pitchFamily="18" charset="0"/>
              </a:rPr>
              <a:t>Sea</a:t>
            </a:r>
            <a:r>
              <a:rPr lang="ru-RU" altLang="ru-RU" sz="5400" dirty="0" smtClean="0">
                <a:solidFill>
                  <a:srgbClr val="FFCC00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5400" dirty="0" err="1" smtClean="0">
                <a:solidFill>
                  <a:srgbClr val="FFCC00"/>
                </a:solidFill>
                <a:latin typeface="Georgia" panose="02040502050405020303" pitchFamily="18" charset="0"/>
              </a:rPr>
              <a:t>Event</a:t>
            </a:r>
            <a:r>
              <a:rPr lang="ru-RU" altLang="ru-RU" sz="5400" dirty="0" smtClean="0">
                <a:solidFill>
                  <a:srgbClr val="FFCC00"/>
                </a:solidFill>
                <a:latin typeface="Georgia" panose="02040502050405020303" pitchFamily="18" charset="0"/>
              </a:rPr>
              <a:t> </a:t>
            </a:r>
            <a:r>
              <a:rPr lang="ru-RU" altLang="ru-RU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/>
            </a:r>
            <a:br>
              <a:rPr lang="ru-RU" altLang="ru-RU" b="1" dirty="0" smtClean="0">
                <a:solidFill>
                  <a:srgbClr val="FFFFFF"/>
                </a:solidFill>
                <a:latin typeface="Georgia" panose="02040502050405020303" pitchFamily="18" charset="0"/>
              </a:rPr>
            </a:br>
            <a:endParaRPr lang="ru-RU" altLang="ru-RU" dirty="0" smtClean="0">
              <a:solidFill>
                <a:srgbClr val="FFCC00"/>
              </a:solidFill>
              <a:latin typeface="Georgia" panose="02040502050405020303" pitchFamily="18" charset="0"/>
            </a:endParaRPr>
          </a:p>
        </p:txBody>
      </p:sp>
      <p:pic>
        <p:nvPicPr>
          <p:cNvPr id="2051" name="Picture 5" descr="C:\Users\manager1\Desktop\копия для майс\NEW\низ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18050"/>
            <a:ext cx="65532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4054996"/>
            <a:ext cx="6334466" cy="2605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C00"/>
                </a:solidFill>
                <a:latin typeface="Georgia" panose="02040502050405020303" pitchFamily="18" charset="0"/>
                <a:cs typeface="Calibri" pitchFamily="34" charset="0"/>
              </a:rPr>
              <a:t>MASE</a:t>
            </a:r>
            <a:r>
              <a:rPr lang="ru-RU" sz="2400" dirty="0" smtClean="0">
                <a:solidFill>
                  <a:srgbClr val="FFCC00"/>
                </a:solidFill>
                <a:latin typeface="Georgia" panose="02040502050405020303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–</a:t>
            </a:r>
            <a:r>
              <a:rPr lang="ru-RU" sz="2400" dirty="0" smtClean="0">
                <a:latin typeface="Georgia" panose="02040502050405020303" pitchFamily="18" charset="0"/>
              </a:rPr>
              <a:t> уникальные  встречи  для бизнеса 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7" cy="1738387"/>
          </a:xfrm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Аген</a:t>
            </a:r>
            <a:r>
              <a:rPr lang="ru-RU" sz="1800" b="1" dirty="0">
                <a:latin typeface="Georgia" panose="02040502050405020303" pitchFamily="18" charset="0"/>
                <a:cs typeface="Calibri" pitchFamily="34" charset="0"/>
              </a:rPr>
              <a:t>т</a:t>
            </a: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ство </a:t>
            </a: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«Праздник Сочи» инициирует  серию В2В мероприятий </a:t>
            </a:r>
          </a:p>
          <a:p>
            <a:pPr algn="ctr" eaLnBrk="1" hangingPunct="1">
              <a:buNone/>
              <a:defRPr/>
            </a:pP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для  презентации услуг площадок города Сочи в формате креативной инспекции.  </a:t>
            </a:r>
          </a:p>
          <a:p>
            <a:pPr algn="ctr" eaLnBrk="1" hangingPunct="1">
              <a:buNone/>
              <a:defRPr/>
            </a:pP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Цель мероприятий создание </a:t>
            </a:r>
            <a:r>
              <a:rPr lang="en-US" sz="1800" b="1" dirty="0" smtClean="0">
                <a:latin typeface="Georgia" panose="02040502050405020303" pitchFamily="18" charset="0"/>
                <a:cs typeface="Calibri" pitchFamily="34" charset="0"/>
              </a:rPr>
              <a:t>EVENT </a:t>
            </a: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сообщества  «</a:t>
            </a:r>
            <a:r>
              <a:rPr lang="en-US" sz="1800" b="1" dirty="0" smtClean="0">
                <a:latin typeface="Georgia" panose="02040502050405020303" pitchFamily="18" charset="0"/>
                <a:cs typeface="Calibri" pitchFamily="34" charset="0"/>
              </a:rPr>
              <a:t>MASE</a:t>
            </a:r>
            <a:r>
              <a:rPr lang="ru-RU" sz="1800" b="1" dirty="0" smtClean="0">
                <a:latin typeface="Georgia" panose="02040502050405020303" pitchFamily="18" charset="0"/>
                <a:cs typeface="Calibri" pitchFamily="34" charset="0"/>
              </a:rPr>
              <a:t>» </a:t>
            </a:r>
            <a:endParaRPr lang="ru-RU" sz="1800" b="1" dirty="0" smtClean="0">
              <a:latin typeface="Georgia" panose="02040502050405020303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sz="1800" b="1" dirty="0" smtClean="0"/>
          </a:p>
          <a:p>
            <a:pPr marL="0" indent="0" eaLnBrk="1" hangingPunct="1">
              <a:buNone/>
              <a:defRPr/>
            </a:pPr>
            <a:endParaRPr lang="ru-RU" sz="1800" b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sz="1400" b="1" dirty="0" smtClean="0"/>
          </a:p>
          <a:p>
            <a:pPr marL="0" indent="0" eaLnBrk="1" hangingPunct="1">
              <a:buNone/>
              <a:defRPr/>
            </a:pPr>
            <a:r>
              <a:rPr lang="ru-RU" sz="1400" b="1" dirty="0" smtClean="0"/>
              <a:t>           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5245100" y="33338"/>
            <a:ext cx="38989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«Агентство «Праздник Сочи»</a:t>
            </a:r>
          </a:p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8-988-237-41-37</a:t>
            </a:r>
          </a:p>
          <a:p>
            <a:pPr algn="r" eaLnBrk="1" hangingPunct="1"/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www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altLang="ru-RU" sz="1400" u="sng" dirty="0" err="1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prazdniksochi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com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endParaRPr lang="ru-RU" altLang="ru-RU" sz="4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8"/>
            <a:ext cx="129698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8" descr="C:\Users\manager1\Desktop\копия для майс\NEW\меняем дату опятььь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2"/>
          <p:cNvSpPr txBox="1">
            <a:spLocks noChangeArrowheads="1"/>
          </p:cNvSpPr>
          <p:nvPr/>
        </p:nvSpPr>
        <p:spPr bwMode="auto">
          <a:xfrm>
            <a:off x="0" y="5722938"/>
            <a:ext cx="1547664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>
                <a:solidFill>
                  <a:srgbClr val="FFCC00"/>
                </a:solidFill>
                <a:latin typeface="Calibri" pitchFamily="34" charset="0"/>
              </a:rPr>
              <a:t>16-18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285293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00"/>
                </a:solidFill>
                <a:latin typeface="Georgia" panose="02040502050405020303" pitchFamily="18" charset="0"/>
              </a:rPr>
              <a:t>Участники:</a:t>
            </a:r>
            <a:endParaRPr lang="ru-RU" sz="3200" b="1" dirty="0">
              <a:solidFill>
                <a:srgbClr val="FFCC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2852936"/>
            <a:ext cx="2962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00"/>
                </a:solidFill>
                <a:latin typeface="Georgia" panose="02040502050405020303" pitchFamily="18" charset="0"/>
              </a:rPr>
              <a:t>Партеры:</a:t>
            </a:r>
          </a:p>
          <a:p>
            <a:endParaRPr lang="ru-RU" sz="32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3573016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Georgia" panose="02040502050405020303" pitchFamily="18" charset="0"/>
              </a:rPr>
              <a:t> Отделы </a:t>
            </a:r>
            <a:r>
              <a:rPr lang="ru-RU" b="1" dirty="0" smtClean="0">
                <a:latin typeface="Georgia" panose="02040502050405020303" pitchFamily="18" charset="0"/>
              </a:rPr>
              <a:t>продаж отелей 4*- 5* Сочи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Georgia" panose="02040502050405020303" pitchFamily="18" charset="0"/>
              </a:rPr>
              <a:t> Отделы </a:t>
            </a:r>
            <a:r>
              <a:rPr lang="ru-RU" b="1" dirty="0" smtClean="0">
                <a:latin typeface="Georgia" panose="02040502050405020303" pitchFamily="18" charset="0"/>
              </a:rPr>
              <a:t>маркетинга и организации мероприятий    отелей 4*-5* Сочи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EVENT </a:t>
            </a:r>
            <a:r>
              <a:rPr lang="ru-RU" b="1" dirty="0" smtClean="0">
                <a:latin typeface="Georgia" panose="02040502050405020303" pitchFamily="18" charset="0"/>
              </a:rPr>
              <a:t>компании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5733256"/>
            <a:ext cx="1655887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 smtClean="0">
                <a:solidFill>
                  <a:srgbClr val="FFCC00"/>
                </a:solidFill>
                <a:latin typeface="Calibri" pitchFamily="34" charset="0"/>
              </a:rPr>
              <a:t>15</a:t>
            </a:r>
            <a:endParaRPr lang="ru-RU" altLang="ru-RU" sz="400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87624" y="5805264"/>
            <a:ext cx="1152128" cy="8423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ДЕКАБРЯ 2018 ГОДА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48064" y="357301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Georgia" panose="02040502050405020303" pitchFamily="18" charset="0"/>
              </a:rPr>
              <a:t> Площадки </a:t>
            </a:r>
            <a:r>
              <a:rPr lang="ru-RU" b="1" dirty="0" smtClean="0">
                <a:latin typeface="Georgia" panose="02040502050405020303" pitchFamily="18" charset="0"/>
              </a:rPr>
              <a:t>города Сочи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Georgia" panose="02040502050405020303" pitchFamily="18" charset="0"/>
              </a:rPr>
              <a:t> Поставщики </a:t>
            </a:r>
            <a:r>
              <a:rPr lang="en-US" b="1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event </a:t>
            </a:r>
            <a:r>
              <a:rPr lang="ru-RU" b="1" dirty="0" smtClean="0">
                <a:latin typeface="Georgia" panose="02040502050405020303" pitchFamily="18" charset="0"/>
              </a:rPr>
              <a:t>услуг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" y="5961063"/>
            <a:ext cx="240188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manager1\Desktop\лого праздни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8002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5245100" y="33338"/>
            <a:ext cx="38989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«Агентство «Праздник Сочи»</a:t>
            </a:r>
          </a:p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8-988-237-41-37</a:t>
            </a:r>
          </a:p>
          <a:p>
            <a:pPr algn="r" eaLnBrk="1" hangingPunct="1"/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www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altLang="ru-RU" sz="1400" u="sng" dirty="0" err="1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prazdniksochi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com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endParaRPr lang="ru-RU" altLang="ru-RU" sz="4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625244"/>
            <a:ext cx="3384376" cy="10801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numCol="2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14 - 16 </a:t>
            </a:r>
            <a:r>
              <a:rPr lang="ru-RU" sz="3600" dirty="0" smtClean="0">
                <a:solidFill>
                  <a:srgbClr val="FFCC00"/>
                </a:solidFill>
                <a:latin typeface="Calibri" pitchFamily="34" charset="0"/>
              </a:rPr>
              <a:t>марта </a:t>
            </a:r>
          </a:p>
          <a:p>
            <a:pPr>
              <a:defRPr/>
            </a:pPr>
            <a:endParaRPr lang="ru-RU" sz="36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dirty="0">
                <a:solidFill>
                  <a:srgbClr val="FFCC00"/>
                </a:solidFill>
                <a:latin typeface="Calibri" pitchFamily="34" charset="0"/>
              </a:rPr>
              <a:t>2017г</a:t>
            </a:r>
          </a:p>
        </p:txBody>
      </p:sp>
      <p:pic>
        <p:nvPicPr>
          <p:cNvPr id="4103" name="Picture 7" descr="C:\Users\manager1\Desktop\копия для майс\NEW\основные слайды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846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:\Users\manager1\Desktop\копия для майс\NEW\меняем дату опятььь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2"/>
          <p:cNvSpPr txBox="1">
            <a:spLocks noChangeArrowheads="1"/>
          </p:cNvSpPr>
          <p:nvPr/>
        </p:nvSpPr>
        <p:spPr bwMode="auto">
          <a:xfrm>
            <a:off x="0" y="5733256"/>
            <a:ext cx="1655887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 smtClean="0">
                <a:solidFill>
                  <a:srgbClr val="FFCC00"/>
                </a:solidFill>
                <a:latin typeface="Calibri" pitchFamily="34" charset="0"/>
              </a:rPr>
              <a:t>15</a:t>
            </a:r>
            <a:endParaRPr lang="ru-RU" altLang="ru-RU" sz="4000" dirty="0">
              <a:solidFill>
                <a:srgbClr val="FFCC00"/>
              </a:solidFill>
              <a:latin typeface="Calibri" pitchFamily="34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227253"/>
              </p:ext>
            </p:extLst>
          </p:nvPr>
        </p:nvGraphicFramePr>
        <p:xfrm>
          <a:off x="0" y="1052736"/>
          <a:ext cx="9144000" cy="448499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048000"/>
                <a:gridCol w="3048000"/>
                <a:gridCol w="3048000"/>
              </a:tblGrid>
              <a:tr h="828510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CC0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CC00"/>
                          </a:solidFill>
                          <a:latin typeface="Georgia" panose="02040502050405020303" pitchFamily="18" charset="0"/>
                        </a:rPr>
                        <a:t>Участники</a:t>
                      </a:r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CC0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CC00"/>
                          </a:solidFill>
                          <a:latin typeface="Georgia" panose="02040502050405020303" pitchFamily="18" charset="0"/>
                        </a:rPr>
                        <a:t>Партнеры </a:t>
                      </a:r>
                      <a:endParaRPr lang="ru-RU" sz="2400" dirty="0">
                        <a:solidFill>
                          <a:srgbClr val="FFCC0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6481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Увидеть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ru-RU" sz="20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Познакомиться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Впечатляться  </a:t>
                      </a: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Увеличить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спектр услуг в своем списке гостеприимства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цели</a:t>
                      </a:r>
                    </a:p>
                    <a:p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Показать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Познакомиться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Удивить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Увеличить воронку продаж через партнерство   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2843808" y="2492896"/>
            <a:ext cx="1440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право 25"/>
          <p:cNvSpPr/>
          <p:nvPr/>
        </p:nvSpPr>
        <p:spPr>
          <a:xfrm>
            <a:off x="3573054" y="1556792"/>
            <a:ext cx="1800200" cy="216024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>
                <a:solidFill>
                  <a:srgbClr val="FFC000"/>
                </a:solidFill>
              </a:ln>
              <a:solidFill>
                <a:srgbClr val="FF99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87624" y="5805264"/>
            <a:ext cx="1152128" cy="8423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ДЕКАБРЯ 2018 ГОДА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573054" y="4725145"/>
            <a:ext cx="1800200" cy="216024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>
                <a:solidFill>
                  <a:srgbClr val="FFC000"/>
                </a:solidFill>
              </a:ln>
              <a:solidFill>
                <a:srgbClr val="FF9900"/>
              </a:solidFill>
            </a:endParaRPr>
          </a:p>
        </p:txBody>
      </p:sp>
      <p:pic>
        <p:nvPicPr>
          <p:cNvPr id="1028" name="Picture 4" descr="Z:\Праздник Сочи\Заказчики\Собственные проекты АПС\MICE ВСЕ СВОИ\внутрь белый лого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34125"/>
            <a:ext cx="2160240" cy="179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44" y="5805264"/>
            <a:ext cx="240188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683" y="827871"/>
            <a:ext cx="6397565" cy="609600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Потенциальные участники  «</a:t>
            </a:r>
            <a:r>
              <a:rPr lang="en-US" alt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MASE</a:t>
            </a:r>
            <a:r>
              <a:rPr lang="ru-RU" alt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endParaRPr lang="ru-RU" altLang="ru-RU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9612560" y="1874838"/>
            <a:ext cx="39703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>
                <a:solidFill>
                  <a:schemeClr val="tx2"/>
                </a:solidFill>
              </a:rPr>
              <a:t> </a:t>
            </a:r>
            <a:endParaRPr lang="ru-RU" altLang="ru-RU" sz="4400">
              <a:solidFill>
                <a:schemeClr val="tx2"/>
              </a:solidFill>
            </a:endParaRPr>
          </a:p>
        </p:txBody>
      </p:sp>
      <p:pic>
        <p:nvPicPr>
          <p:cNvPr id="5125" name="Picture 4" descr="C:\Users\manager1\Desktop\лого праздн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1" y="-27869"/>
            <a:ext cx="2159794" cy="115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5226575" y="7937"/>
            <a:ext cx="38989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600" dirty="0">
                <a:solidFill>
                  <a:schemeClr val="tx2"/>
                </a:solidFill>
                <a:latin typeface="Georgia" panose="02040502050405020303" pitchFamily="18" charset="0"/>
              </a:rPr>
              <a:t>«Агентство «Праздник Сочи»</a:t>
            </a:r>
          </a:p>
          <a:p>
            <a:pPr algn="r" eaLnBrk="1" hangingPunct="1"/>
            <a:r>
              <a:rPr lang="ru-RU" altLang="ru-RU" sz="1600" dirty="0">
                <a:solidFill>
                  <a:schemeClr val="tx2"/>
                </a:solidFill>
                <a:latin typeface="Georgia" panose="02040502050405020303" pitchFamily="18" charset="0"/>
              </a:rPr>
              <a:t>8-988-237-41-37</a:t>
            </a:r>
          </a:p>
          <a:p>
            <a:pPr algn="r" eaLnBrk="1" hangingPunct="1"/>
            <a:r>
              <a:rPr lang="en-US" altLang="ru-RU" sz="16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www</a:t>
            </a:r>
            <a:r>
              <a:rPr lang="ru-RU" altLang="ru-RU" sz="16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altLang="ru-RU" sz="1600" u="sng" dirty="0" err="1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prazdniksochi</a:t>
            </a:r>
            <a:r>
              <a:rPr lang="ru-RU" altLang="ru-RU" sz="16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altLang="ru-RU" sz="1600" u="sng" dirty="0">
                <a:solidFill>
                  <a:schemeClr val="tx2"/>
                </a:solidFill>
                <a:latin typeface="Georgia" panose="02040502050405020303" pitchFamily="18" charset="0"/>
                <a:hlinkClick r:id="rId3"/>
              </a:rPr>
              <a:t>com</a:t>
            </a:r>
            <a:r>
              <a:rPr lang="en-US" altLang="ru-RU" sz="1600" u="sng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endParaRPr lang="ru-RU" altLang="ru-RU" sz="48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5625244"/>
            <a:ext cx="3384376" cy="10801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numCol="2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14 - 16 </a:t>
            </a:r>
            <a:r>
              <a:rPr lang="ru-RU" sz="3600" dirty="0" smtClean="0">
                <a:solidFill>
                  <a:srgbClr val="FFCC00"/>
                </a:solidFill>
                <a:latin typeface="Calibri" pitchFamily="34" charset="0"/>
              </a:rPr>
              <a:t>марта </a:t>
            </a:r>
          </a:p>
          <a:p>
            <a:pPr>
              <a:defRPr/>
            </a:pPr>
            <a:endParaRPr lang="ru-RU" sz="36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2017г</a:t>
            </a:r>
            <a:endParaRPr lang="ru-RU" dirty="0">
              <a:solidFill>
                <a:srgbClr val="FFCC00"/>
              </a:solidFill>
              <a:latin typeface="Calibri" pitchFamily="34" charset="0"/>
            </a:endParaRPr>
          </a:p>
        </p:txBody>
      </p:sp>
      <p:pic>
        <p:nvPicPr>
          <p:cNvPr id="5128" name="Picture 7" descr="C:\Users\manager1\Desktop\копия для майс\NEW\основные слайды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846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8" descr="C:\Users\manager1\Desktop\копия для майс\NEW\меняем дату опятььь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021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2"/>
          <p:cNvSpPr txBox="1">
            <a:spLocks noChangeArrowheads="1"/>
          </p:cNvSpPr>
          <p:nvPr/>
        </p:nvSpPr>
        <p:spPr bwMode="auto">
          <a:xfrm>
            <a:off x="0" y="5722938"/>
            <a:ext cx="1476375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>
                <a:solidFill>
                  <a:srgbClr val="FFCC00"/>
                </a:solidFill>
                <a:latin typeface="Calibri" pitchFamily="34" charset="0"/>
              </a:rPr>
              <a:t>16-18</a:t>
            </a:r>
          </a:p>
        </p:txBody>
      </p:sp>
      <p:pic>
        <p:nvPicPr>
          <p:cNvPr id="3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82" b="22536"/>
          <a:stretch>
            <a:fillRect/>
          </a:stretch>
        </p:blipFill>
        <p:spPr bwMode="auto">
          <a:xfrm>
            <a:off x="1838632" y="2032218"/>
            <a:ext cx="13414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ÐÐ°ÑÑÐ¸Ð½ÐºÐ¸ Ð¿Ð¾ Ð·Ð°Ð¿ÑÐ¾ÑÑ ÑÐ¾Ð´Ð¸Ð½Ð° Ð³ÑÐ°Ð½Ð´ Ð¾ÑÐµÐ»Ñ ÑÐ¾ÑÐ¸ Ð»Ð¾Ð³Ð¾ÑÐ¸Ð¿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76872"/>
            <a:ext cx="798231" cy="79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ÐÐ°ÑÑÐ¸Ð½ÐºÐ¸ Ð¿Ð¾ Ð·Ð°Ð¿ÑÐ¾ÑÑ hyatt regency sochi Ð»Ð¾Ð³Ð¾ÑÐ¸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8641080" y="6021288"/>
            <a:ext cx="45719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65" name="Picture 41" descr="C:\Users\L\Desktop\Без названия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03" y="4261369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ÐÐ°ÑÑÐ¸Ð½ÐºÐ¸ Ð¿Ð¾ Ð·Ð°Ð¿ÑÐ¾ÑÑ swissotel resort sochi kamelia Ð»Ð¾Ð³Ð¾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780" y="1546068"/>
            <a:ext cx="1384626" cy="51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ÐÐ°ÑÑÐ¸Ð½ÐºÐ¸ Ð¿Ð¾ Ð·Ð°Ð¿ÑÐ¾ÑÑ pullman sochi Ð»Ð¾Ð³Ð¾ÑÐ¸Ð¿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041" y="1752221"/>
            <a:ext cx="1425441" cy="2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ÐÐ°ÑÑÐ¸Ð½ÐºÐ¸ Ð¿Ð¾ Ð·Ð°Ð¿ÑÐ¾ÑÑ radisson blu resort &amp; congress centre Ð»Ð¾Ð³Ð¾ÑÐ¸Ð¿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41" y="2564903"/>
            <a:ext cx="1175936" cy="832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C:\Users\L\Desktop\Без названия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901" y="4164595"/>
            <a:ext cx="1100384" cy="73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ÐÐ°ÑÑÐ¸Ð½ÐºÐ¸ Ð¿Ð¾ Ð·Ð°Ð¿ÑÐ¾ÑÑ radisson rosa Ð»Ð¾Ð³Ð¾ÑÐ¸Ð¿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64750"/>
            <a:ext cx="1094746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ÐÐ°ÑÑÐ¸Ð½ÐºÐ¸ Ð¿Ð¾ Ð·Ð°Ð¿ÑÐ¾ÑÑ tulip inn Ð»Ð¾Ð³Ð¾ÑÐ¸Ð¿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7019"/>
            <a:ext cx="1696169" cy="84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ÐÐ°ÑÑÐ¸Ð½ÐºÐ¸ Ð¿Ð¾ Ð·Ð°Ð¿ÑÐ¾ÑÑ golden tulip Ð»Ð¾Ð³Ð¾ÑÐ¸Ð¿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0" y="3453035"/>
            <a:ext cx="1376892" cy="56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2" name="AutoShape 94" descr="ÐÐ°ÑÑÐ¸Ð½ÐºÐ¸ Ð¿Ð¾ Ð·Ð°Ð¿ÑÐ¾ÑÑ mercure Ð»Ð¾Ð³Ð¾ÑÐ¸Ð¿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63" name="AutoShape 96" descr="ÐÐ°ÑÑÐ¸Ð½ÐºÐ¸ Ð¿Ð¾ Ð·Ð°Ð¿ÑÐ¾ÑÑ mercure Ð»Ð¾Ð³Ð¾ÑÐ¸Ð¿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1" name="Picture 97" descr="C:\Users\L\Desktop\Без названия (1)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77" y="2245625"/>
            <a:ext cx="1233488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4" name="AutoShape 99" descr="ÐÐ°ÑÑÐ¸Ð½ÐºÐ¸ Ð¿Ð¾ Ð·Ð°Ð¿ÑÐ¾ÑÑ solis sochi Ð»Ð¾Ð³Ð¾ÑÐ¸Ð¿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65" name="AutoShape 102" descr="ÐÐ°ÑÑÐ¸Ð½ÐºÐ¸ Ð¿Ð¾ Ð·Ð°Ð¿ÑÐ¾ÑÑ gorki gorod Ð»Ð¾Ð³Ð¾ÑÐ¸Ð¿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66" name="AutoShape 106" descr="ÐÐ°ÑÑÐ¸Ð½ÐºÐ¸ Ð¿Ð¾ Ð·Ð°Ð¿ÑÐ¾ÑÑ marriott Ð»Ð¾Ð³Ð¾ÑÐ¸Ð¿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67" name="AutoShape 108" descr="ÐÐ°ÑÑÐ¸Ð½ÐºÐ¸ Ð¿Ð¾ Ð·Ð°Ð¿ÑÐ¾ÑÑ mariot sochi Ð»Ð¾Ð³Ð¾ÑÐ¸Ð¿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68" name="AutoShape 110" descr="ÐÐ°ÑÑÐ¸Ð½ÐºÐ¸ Ð¿Ð¾ Ð·Ð°Ð¿ÑÐ¾ÑÑ mariot sochi Ð»Ð¾Ð³Ð¾ÑÐ¸Ð¿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69" name="AutoShape 112" descr="ÐÐ°ÑÑÐ¸Ð½ÐºÐ¸ Ð¿Ð¾ Ð·Ð°Ð¿ÑÐ¾ÑÑ mariot sochi Ð»Ð¾Ð³Ð¾ÑÐ¸Ð¿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70" name="AutoShape 114" descr="ÐÐ°ÑÑÐ¸Ð½ÐºÐ¸ Ð¿Ð¾ Ð·Ð°Ð¿ÑÐ¾ÑÑ rixos sochi Ð»Ð¾Ð³Ð¾ÑÐ¸Ð¿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39" name="Picture 115" descr="C:\Users\L\Desktop\Без названия (2)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11290"/>
            <a:ext cx="1306920" cy="130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0" name="Picture 116" descr="C:\Users\L\Desktop\Без названия (2)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1380479" cy="138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2" name="Picture 11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1492421" cy="9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4" name="Picture 120" descr="ÐÐ°ÑÑÐ¸Ð½ÐºÐ¸ Ð¿Ð¾ Ð·Ð°Ð¿ÑÐ¾ÑÑ ÐºÐ¾ÑÐ¿Ð¾ÑÐ°ÑÐ¸Ð²Ð½ÑÐ¹ ÑÐµÐ½ÑÑ ÑÐ±ÐµÑÐ±Ð°Ð½ÐºÐ° Ð»Ð¾Ð³Ð¾ÑÐ¸Ð¿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17" y="4199341"/>
            <a:ext cx="885842" cy="88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0" y="5949279"/>
            <a:ext cx="3180069" cy="6392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endParaRPr lang="ru-RU" sz="6600" dirty="0">
              <a:solidFill>
                <a:srgbClr val="FFCC00"/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0" y="5733256"/>
            <a:ext cx="1655887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 smtClean="0">
                <a:solidFill>
                  <a:srgbClr val="FFCC00"/>
                </a:solidFill>
                <a:latin typeface="Calibri" pitchFamily="34" charset="0"/>
              </a:rPr>
              <a:t>15</a:t>
            </a:r>
            <a:endParaRPr lang="ru-RU" altLang="ru-RU" sz="400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87624" y="5805264"/>
            <a:ext cx="1152128" cy="8423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ДЕКАБРЯ 2018 ГОДА</a:t>
            </a:r>
          </a:p>
        </p:txBody>
      </p:sp>
      <p:pic>
        <p:nvPicPr>
          <p:cNvPr id="2050" name="Picture 2" descr="https://unihotel.org/media/upload/hotel_photo/2017/11/7/5f56eb90-e644-4b01-a236-d0c0aa92f6df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248784" y="2204864"/>
            <a:ext cx="1327004" cy="936104"/>
          </a:xfrm>
          <a:prstGeom prst="rect">
            <a:avLst/>
          </a:prstGeom>
          <a:noFill/>
        </p:spPr>
      </p:pic>
      <p:pic>
        <p:nvPicPr>
          <p:cNvPr id="2052" name="Picture 4" descr="https://st.biglion.ru/cfs25/company_logo/aa/2f/aa2fd1331a4ca1c351111d5440de524e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444234" y="1309381"/>
            <a:ext cx="936104" cy="1110738"/>
          </a:xfrm>
          <a:prstGeom prst="rect">
            <a:avLst/>
          </a:prstGeom>
          <a:noFill/>
        </p:spPr>
      </p:pic>
      <p:pic>
        <p:nvPicPr>
          <p:cNvPr id="2054" name="Picture 6" descr="https://sochimenu.com/sites/sochimenu.com/files/styles/thumbnail/public/images/hotels/8018/logo_rosa-springs_7f3463ce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482325" y="3140968"/>
            <a:ext cx="942975" cy="952500"/>
          </a:xfrm>
          <a:prstGeom prst="rect">
            <a:avLst/>
          </a:prstGeom>
          <a:noFill/>
        </p:spPr>
      </p:pic>
      <p:pic>
        <p:nvPicPr>
          <p:cNvPr id="2056" name="Picture 8" descr="https://jobfilter.ru/uploaded_files/images/2016/12/14/101874/iQjin5W_Eam31UAA.pn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440768" y="2968388"/>
            <a:ext cx="1159069" cy="1152128"/>
          </a:xfrm>
          <a:prstGeom prst="rect">
            <a:avLst/>
          </a:prstGeom>
          <a:noFill/>
        </p:spPr>
      </p:pic>
      <p:pic>
        <p:nvPicPr>
          <p:cNvPr id="2058" name="Picture 10" descr="https://sochi.com/upload/iblock/bbc/bbc691ed4aa534cd9cd70a8664d947bc.pn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372200" y="4293096"/>
            <a:ext cx="1715933" cy="504055"/>
          </a:xfrm>
          <a:prstGeom prst="rect">
            <a:avLst/>
          </a:prstGeom>
          <a:noFill/>
        </p:spPr>
      </p:pic>
      <p:pic>
        <p:nvPicPr>
          <p:cNvPr id="2060" name="Picture 12" descr="https://seagalaxy.com/wp-content/uploads/2015/04/logo1.pn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516216" y="4941168"/>
            <a:ext cx="2371725" cy="314326"/>
          </a:xfrm>
          <a:prstGeom prst="rect">
            <a:avLst/>
          </a:prstGeom>
          <a:noFill/>
        </p:spPr>
      </p:pic>
      <p:pic>
        <p:nvPicPr>
          <p:cNvPr id="2062" name="Picture 14" descr="https://jobfilter.ru/uploaded_files/images/2017/05/19/333296/RPtIIY5R5dHnfO9b.jp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884368" y="3140968"/>
            <a:ext cx="936104" cy="936104"/>
          </a:xfrm>
          <a:prstGeom prst="rect">
            <a:avLst/>
          </a:prstGeom>
          <a:noFill/>
        </p:spPr>
      </p:pic>
      <p:pic>
        <p:nvPicPr>
          <p:cNvPr id="2064" name="Picture 16" descr="https://bejlagan.jobs.day.az/employer-logo/917799.jpe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751438" y="1628800"/>
            <a:ext cx="1392562" cy="342338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28" y="5710264"/>
            <a:ext cx="2401887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0" y="2364920"/>
            <a:ext cx="2771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 panose="02040502050405020303" pitchFamily="18" charset="0"/>
              </a:rPr>
              <a:t>Партнеры «MASE» 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 panose="02040502050405020303" pitchFamily="18" charset="0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4968000" y="33480"/>
            <a:ext cx="4175640" cy="10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«Агентство «Праздник Сочи»</a:t>
            </a:r>
          </a:p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8-988-237-41-37</a:t>
            </a:r>
          </a:p>
          <a:p>
            <a:pPr algn="r" eaLnBrk="1" hangingPunct="1"/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2"/>
              </a:rPr>
              <a:t>www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altLang="ru-RU" sz="1400" u="sng" dirty="0" err="1">
                <a:solidFill>
                  <a:schemeClr val="tx2"/>
                </a:solidFill>
                <a:latin typeface="Georgia" panose="02040502050405020303" pitchFamily="18" charset="0"/>
                <a:hlinkClick r:id="rId2"/>
              </a:rPr>
              <a:t>prazdniksochi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2"/>
              </a:rPr>
              <a:t>com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endParaRPr lang="ru-RU" altLang="ru-RU" sz="4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pic>
        <p:nvPicPr>
          <p:cNvPr id="350" name="Picture 5"/>
          <p:cNvPicPr/>
          <p:nvPr/>
        </p:nvPicPr>
        <p:blipFill>
          <a:blip r:embed="rId3" cstate="print"/>
          <a:stretch/>
        </p:blipFill>
        <p:spPr>
          <a:xfrm>
            <a:off x="179280" y="33480"/>
            <a:ext cx="1908720" cy="1018440"/>
          </a:xfrm>
          <a:prstGeom prst="rect">
            <a:avLst/>
          </a:prstGeom>
          <a:ln>
            <a:noFill/>
          </a:ln>
        </p:spPr>
      </p:pic>
      <p:pic>
        <p:nvPicPr>
          <p:cNvPr id="351" name="Picture 8"/>
          <p:cNvPicPr/>
          <p:nvPr/>
        </p:nvPicPr>
        <p:blipFill>
          <a:blip r:embed="rId4" cstate="print"/>
          <a:stretch/>
        </p:blipFill>
        <p:spPr>
          <a:xfrm>
            <a:off x="0" y="5516640"/>
            <a:ext cx="9143640" cy="1341000"/>
          </a:xfrm>
          <a:prstGeom prst="rect">
            <a:avLst/>
          </a:prstGeom>
          <a:ln>
            <a:noFill/>
          </a:ln>
        </p:spPr>
      </p:pic>
      <p:sp>
        <p:nvSpPr>
          <p:cNvPr id="352" name="CustomShape 3"/>
          <p:cNvSpPr/>
          <p:nvPr/>
        </p:nvSpPr>
        <p:spPr>
          <a:xfrm>
            <a:off x="0" y="5722920"/>
            <a:ext cx="1476000" cy="928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16-18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3" name="Рисунок 3"/>
          <p:cNvPicPr/>
          <p:nvPr/>
        </p:nvPicPr>
        <p:blipFill>
          <a:blip r:embed="rId5" cstate="print"/>
          <a:srcRect t="9465"/>
          <a:stretch/>
        </p:blipFill>
        <p:spPr>
          <a:xfrm>
            <a:off x="4807080" y="3126420"/>
            <a:ext cx="1557360" cy="733680"/>
          </a:xfrm>
          <a:prstGeom prst="rect">
            <a:avLst/>
          </a:prstGeom>
          <a:ln>
            <a:noFill/>
          </a:ln>
        </p:spPr>
      </p:pic>
      <p:pic>
        <p:nvPicPr>
          <p:cNvPr id="354" name="Рисунок 4"/>
          <p:cNvPicPr/>
          <p:nvPr/>
        </p:nvPicPr>
        <p:blipFill>
          <a:blip r:embed="rId6" cstate="print"/>
          <a:srcRect b="4950"/>
          <a:stretch/>
        </p:blipFill>
        <p:spPr>
          <a:xfrm>
            <a:off x="4650120" y="925020"/>
            <a:ext cx="1871280" cy="808200"/>
          </a:xfrm>
          <a:prstGeom prst="rect">
            <a:avLst/>
          </a:prstGeom>
          <a:ln>
            <a:noFill/>
          </a:ln>
        </p:spPr>
      </p:pic>
      <p:pic>
        <p:nvPicPr>
          <p:cNvPr id="355" name="Рисунок 6"/>
          <p:cNvPicPr/>
          <p:nvPr/>
        </p:nvPicPr>
        <p:blipFill>
          <a:blip r:embed="rId7" cstate="print"/>
          <a:stretch/>
        </p:blipFill>
        <p:spPr>
          <a:xfrm>
            <a:off x="4799160" y="4687200"/>
            <a:ext cx="2763720" cy="496800"/>
          </a:xfrm>
          <a:prstGeom prst="rect">
            <a:avLst/>
          </a:prstGeom>
          <a:ln>
            <a:noFill/>
          </a:ln>
        </p:spPr>
      </p:pic>
      <p:pic>
        <p:nvPicPr>
          <p:cNvPr id="356" name="Рисунок 7"/>
          <p:cNvPicPr/>
          <p:nvPr/>
        </p:nvPicPr>
        <p:blipFill>
          <a:blip r:embed="rId8" cstate="print"/>
          <a:stretch/>
        </p:blipFill>
        <p:spPr>
          <a:xfrm>
            <a:off x="7416000" y="3096000"/>
            <a:ext cx="1426320" cy="671760"/>
          </a:xfrm>
          <a:prstGeom prst="rect">
            <a:avLst/>
          </a:prstGeom>
          <a:ln>
            <a:noFill/>
          </a:ln>
        </p:spPr>
      </p:pic>
      <p:pic>
        <p:nvPicPr>
          <p:cNvPr id="357" name="Рисунок 8"/>
          <p:cNvPicPr/>
          <p:nvPr/>
        </p:nvPicPr>
        <p:blipFill>
          <a:blip r:embed="rId9" cstate="print"/>
          <a:stretch/>
        </p:blipFill>
        <p:spPr>
          <a:xfrm>
            <a:off x="7471440" y="1329120"/>
            <a:ext cx="1312560" cy="398880"/>
          </a:xfrm>
          <a:prstGeom prst="rect">
            <a:avLst/>
          </a:prstGeom>
          <a:ln>
            <a:noFill/>
          </a:ln>
        </p:spPr>
      </p:pic>
      <p:pic>
        <p:nvPicPr>
          <p:cNvPr id="358" name="Рисунок 9"/>
          <p:cNvPicPr/>
          <p:nvPr/>
        </p:nvPicPr>
        <p:blipFill>
          <a:blip r:embed="rId10" cstate="print"/>
          <a:stretch/>
        </p:blipFill>
        <p:spPr>
          <a:xfrm>
            <a:off x="7704000" y="3960000"/>
            <a:ext cx="872280" cy="988200"/>
          </a:xfrm>
          <a:prstGeom prst="rect">
            <a:avLst/>
          </a:prstGeom>
          <a:ln>
            <a:noFill/>
          </a:ln>
        </p:spPr>
      </p:pic>
      <p:pic>
        <p:nvPicPr>
          <p:cNvPr id="359" name="Рисунок 11"/>
          <p:cNvPicPr/>
          <p:nvPr/>
        </p:nvPicPr>
        <p:blipFill>
          <a:blip r:embed="rId11" cstate="print"/>
          <a:srcRect r="10986" b="-2562"/>
          <a:stretch/>
        </p:blipFill>
        <p:spPr>
          <a:xfrm>
            <a:off x="4810097" y="1814400"/>
            <a:ext cx="1500480" cy="1414440"/>
          </a:xfrm>
          <a:prstGeom prst="rect">
            <a:avLst/>
          </a:prstGeom>
          <a:ln>
            <a:noFill/>
          </a:ln>
        </p:spPr>
      </p:pic>
      <p:pic>
        <p:nvPicPr>
          <p:cNvPr id="360" name="Рисунок 12"/>
          <p:cNvPicPr/>
          <p:nvPr/>
        </p:nvPicPr>
        <p:blipFill>
          <a:blip r:embed="rId12" cstate="print"/>
          <a:stretch/>
        </p:blipFill>
        <p:spPr>
          <a:xfrm>
            <a:off x="7488000" y="1814400"/>
            <a:ext cx="1356120" cy="1209600"/>
          </a:xfrm>
          <a:prstGeom prst="rect">
            <a:avLst/>
          </a:prstGeom>
          <a:ln>
            <a:noFill/>
          </a:ln>
        </p:spPr>
      </p:pic>
      <p:sp>
        <p:nvSpPr>
          <p:cNvPr id="361" name="CustomShape 4"/>
          <p:cNvSpPr/>
          <p:nvPr/>
        </p:nvSpPr>
        <p:spPr>
          <a:xfrm>
            <a:off x="144000" y="5760000"/>
            <a:ext cx="2952000" cy="8913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733256"/>
            <a:ext cx="1655887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 smtClean="0">
                <a:solidFill>
                  <a:srgbClr val="FFCC00"/>
                </a:solidFill>
                <a:latin typeface="Calibri" pitchFamily="34" charset="0"/>
              </a:rPr>
              <a:t>15</a:t>
            </a:r>
            <a:endParaRPr lang="ru-RU" altLang="ru-RU" sz="400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5805264"/>
            <a:ext cx="1152128" cy="8423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ДЕКАБРЯ 2018 ГОДА</a:t>
            </a:r>
          </a:p>
        </p:txBody>
      </p:sp>
      <p:pic>
        <p:nvPicPr>
          <p:cNvPr id="18" name="Picture 104" descr="ÐÐ°ÑÑÐ¸Ð½ÐºÐ¸ Ð¿Ð¾ Ð·Ð°Ð¿ÑÐ¾ÑÑ gorki gorod Ð»Ð¾Ð³Ð¾ÑÐ¸Ð¿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954" y="3941290"/>
            <a:ext cx="1577700" cy="63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56" y="5813000"/>
            <a:ext cx="240188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4932363" y="333375"/>
            <a:ext cx="39703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>
                <a:solidFill>
                  <a:schemeClr val="tx2"/>
                </a:solidFill>
              </a:rPr>
              <a:t> </a:t>
            </a:r>
            <a:endParaRPr lang="ru-RU" altLang="ru-RU" sz="4400">
              <a:solidFill>
                <a:schemeClr val="tx2"/>
              </a:solidFill>
            </a:endParaRPr>
          </a:p>
        </p:txBody>
      </p:sp>
      <p:pic>
        <p:nvPicPr>
          <p:cNvPr id="5125" name="Picture 4" descr="C:\Users\manager1\Desktop\лого праздни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8002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5245100" y="33338"/>
            <a:ext cx="38989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«Агентство «Праздник Сочи»</a:t>
            </a:r>
          </a:p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8-988-237-41-37</a:t>
            </a:r>
          </a:p>
          <a:p>
            <a:pPr algn="r" eaLnBrk="1" hangingPunct="1"/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www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altLang="ru-RU" sz="1400" u="sng" dirty="0" err="1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prazdniksochi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com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endParaRPr lang="ru-RU" altLang="ru-RU" sz="4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5625244"/>
            <a:ext cx="3384376" cy="10801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numCol="2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14 - 16 </a:t>
            </a:r>
            <a:r>
              <a:rPr lang="ru-RU" sz="3600" dirty="0" smtClean="0">
                <a:solidFill>
                  <a:srgbClr val="FFCC00"/>
                </a:solidFill>
                <a:latin typeface="Calibri" pitchFamily="34" charset="0"/>
              </a:rPr>
              <a:t>марта </a:t>
            </a:r>
          </a:p>
          <a:p>
            <a:pPr>
              <a:defRPr/>
            </a:pPr>
            <a:endParaRPr lang="ru-RU" sz="36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2017г</a:t>
            </a:r>
            <a:endParaRPr lang="ru-RU" dirty="0">
              <a:solidFill>
                <a:srgbClr val="FFCC00"/>
              </a:solidFill>
              <a:latin typeface="Calibri" pitchFamily="34" charset="0"/>
            </a:endParaRPr>
          </a:p>
        </p:txBody>
      </p:sp>
      <p:pic>
        <p:nvPicPr>
          <p:cNvPr id="5128" name="Picture 7" descr="C:\Users\manager1\Desktop\копия для майс\NEW\основные слайды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846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8" descr="C:\Users\manager1\Desktop\копия для майс\NEW\меняем дату опятььь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2"/>
          <p:cNvSpPr txBox="1">
            <a:spLocks noChangeArrowheads="1"/>
          </p:cNvSpPr>
          <p:nvPr/>
        </p:nvSpPr>
        <p:spPr bwMode="auto">
          <a:xfrm>
            <a:off x="0" y="5722938"/>
            <a:ext cx="1476375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>
                <a:solidFill>
                  <a:srgbClr val="FFCC00"/>
                </a:solidFill>
                <a:latin typeface="Calibri" pitchFamily="34" charset="0"/>
              </a:rPr>
              <a:t>16-18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0" y="5733256"/>
            <a:ext cx="1655887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 smtClean="0">
                <a:solidFill>
                  <a:srgbClr val="FFCC00"/>
                </a:solidFill>
                <a:latin typeface="Calibri" pitchFamily="34" charset="0"/>
              </a:rPr>
              <a:t>15</a:t>
            </a:r>
            <a:endParaRPr lang="ru-RU" altLang="ru-RU" sz="400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87624" y="5805264"/>
            <a:ext cx="1152128" cy="8423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ДЕКАБРЯ 2018 ГОДА</a:t>
            </a: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21600"/>
              </p:ext>
            </p:extLst>
          </p:nvPr>
        </p:nvGraphicFramePr>
        <p:xfrm>
          <a:off x="0" y="1628801"/>
          <a:ext cx="9144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414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anose="02040502050405020303" pitchFamily="18" charset="0"/>
                        </a:rPr>
                        <a:t>ДЕКАБРЬ</a:t>
                      </a:r>
                      <a:endParaRPr lang="ru-RU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anose="02040502050405020303" pitchFamily="18" charset="0"/>
                        </a:rPr>
                        <a:t>ЯНВАРЬ</a:t>
                      </a:r>
                      <a:endParaRPr lang="ru-RU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anose="02040502050405020303" pitchFamily="18" charset="0"/>
                        </a:rPr>
                        <a:t>ФЕВРАЛЬ</a:t>
                      </a:r>
                      <a:endParaRPr lang="ru-RU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94981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Керлинг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en-US" sz="16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«Тает Лед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»</a:t>
                      </a:r>
                      <a:endParaRPr lang="en-US" sz="16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Арена «Ледяной Куб»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Кулинарный 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батл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«Бык и вино»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Горки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город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Эко-тур 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«Коза-дереза»</a:t>
                      </a:r>
                    </a:p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Экзархо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99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МАРТ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АПРЕЛЬ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МАЙ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105990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Georgia" panose="02040502050405020303" pitchFamily="18" charset="0"/>
                        </a:rPr>
                        <a:t>Crazy</a:t>
                      </a:r>
                      <a:r>
                        <a:rPr lang="en-US" sz="1600" b="0" baseline="0" dirty="0" smtClean="0">
                          <a:latin typeface="Georgia" panose="02040502050405020303" pitchFamily="18" charset="0"/>
                        </a:rPr>
                        <a:t> day</a:t>
                      </a:r>
                      <a:endParaRPr lang="ru-RU" sz="1600" b="0" baseline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en-US" sz="1600" b="0" baseline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1" baseline="0" dirty="0" smtClean="0">
                          <a:latin typeface="Georgia" panose="02040502050405020303" pitchFamily="18" charset="0"/>
                        </a:rPr>
                        <a:t>«Верхом на звезде»</a:t>
                      </a:r>
                    </a:p>
                    <a:p>
                      <a:pPr algn="ctr"/>
                      <a:r>
                        <a:rPr lang="en-US" sz="1600" b="0" dirty="0" err="1" smtClean="0">
                          <a:latin typeface="Georgia" panose="02040502050405020303" pitchFamily="18" charset="0"/>
                        </a:rPr>
                        <a:t>BoogleWoogle</a:t>
                      </a:r>
                      <a:endParaRPr lang="ru-RU" sz="1600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Georgia" panose="02040502050405020303" pitchFamily="18" charset="0"/>
                        </a:rPr>
                        <a:t>Арт терапия</a:t>
                      </a:r>
                    </a:p>
                    <a:p>
                      <a:pPr algn="ctr"/>
                      <a:endParaRPr lang="ru-RU" sz="1600" b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Georgia" panose="02040502050405020303" pitchFamily="18" charset="0"/>
                        </a:rPr>
                        <a:t>«Чаепитие под сакурой»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Georgia" panose="02040502050405020303" pitchFamily="18" charset="0"/>
                        </a:rPr>
                        <a:t>Дендрарий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ПРЕДЛОЖИТЬ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СВОЕ МЕРОПРИЯТИЕ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991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ИЮНЬ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ИЮЛЬ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АВГУСТ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008062" y="89160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anose="02040502050405020303" pitchFamily="18" charset="0"/>
                <a:cs typeface="Calibri" pitchFamily="34" charset="0"/>
              </a:rPr>
              <a:t>Календарь мероприятий «</a:t>
            </a:r>
            <a:r>
              <a:rPr lang="en-US" sz="3200" b="1" dirty="0" smtClean="0">
                <a:latin typeface="Georgia" panose="02040502050405020303" pitchFamily="18" charset="0"/>
                <a:cs typeface="Calibri" pitchFamily="34" charset="0"/>
              </a:rPr>
              <a:t>MASE</a:t>
            </a:r>
            <a:r>
              <a:rPr lang="ru-RU" sz="3200" b="1" dirty="0" smtClean="0">
                <a:latin typeface="Georgia" panose="02040502050405020303" pitchFamily="18" charset="0"/>
                <a:cs typeface="Calibri" pitchFamily="34" charset="0"/>
              </a:rPr>
              <a:t>»</a:t>
            </a:r>
            <a:endParaRPr lang="ru-RU" sz="3200" b="1" dirty="0">
              <a:latin typeface="Georgia" panose="020405020504050203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71362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0362" y="4794247"/>
            <a:ext cx="8370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* </a:t>
            </a:r>
            <a:r>
              <a:rPr lang="ru-RU" sz="1400" i="1" dirty="0" smtClean="0">
                <a:latin typeface="Georgia" panose="02040502050405020303" pitchFamily="18" charset="0"/>
              </a:rPr>
              <a:t>Данный календарь носит ознакомительный характер и может корректироваться, с учетом появления новых интересных программ.</a:t>
            </a:r>
            <a:endParaRPr lang="ru-RU" sz="1400" i="1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7" y="5630522"/>
            <a:ext cx="240188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manager1\Desktop\лого праздни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8002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5245100" y="33338"/>
            <a:ext cx="38989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«Агентство «Праздник Сочи»</a:t>
            </a:r>
          </a:p>
          <a:p>
            <a:pPr algn="r" eaLnBrk="1" hangingPunct="1"/>
            <a:r>
              <a:rPr lang="ru-RU" altLang="ru-RU" sz="1400" dirty="0">
                <a:solidFill>
                  <a:schemeClr val="tx2"/>
                </a:solidFill>
                <a:latin typeface="Georgia" panose="02040502050405020303" pitchFamily="18" charset="0"/>
              </a:rPr>
              <a:t>8-988-237-41-37</a:t>
            </a:r>
          </a:p>
          <a:p>
            <a:pPr algn="r" eaLnBrk="1" hangingPunct="1"/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www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altLang="ru-RU" sz="1400" u="sng" dirty="0" err="1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prazdniksochi</a:t>
            </a:r>
            <a:r>
              <a:rPr lang="ru-RU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  <a:hlinkClick r:id="rId4"/>
              </a:rPr>
              <a:t>com</a:t>
            </a:r>
            <a:r>
              <a:rPr lang="en-US" altLang="ru-RU" sz="1400" u="sng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endParaRPr lang="ru-RU" altLang="ru-RU" sz="4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625244"/>
            <a:ext cx="3384376" cy="10801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numCol="2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14 - 16 </a:t>
            </a:r>
            <a:r>
              <a:rPr lang="ru-RU" sz="3600" dirty="0" smtClean="0">
                <a:solidFill>
                  <a:srgbClr val="FFCC00"/>
                </a:solidFill>
                <a:latin typeface="Calibri" pitchFamily="34" charset="0"/>
              </a:rPr>
              <a:t>марта </a:t>
            </a:r>
          </a:p>
          <a:p>
            <a:pPr>
              <a:defRPr/>
            </a:pPr>
            <a:endParaRPr lang="ru-RU" sz="36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dirty="0">
                <a:solidFill>
                  <a:srgbClr val="FFCC00"/>
                </a:solidFill>
                <a:latin typeface="Calibri" pitchFamily="34" charset="0"/>
              </a:rPr>
              <a:t>2017г</a:t>
            </a:r>
          </a:p>
        </p:txBody>
      </p:sp>
      <p:pic>
        <p:nvPicPr>
          <p:cNvPr id="4103" name="Picture 7" descr="C:\Users\manager1\Desktop\копия для майс\NEW\основные слайды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846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:\Users\manager1\Desktop\копия для майс\NEW\меняем дату опятььь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2"/>
          <p:cNvSpPr txBox="1">
            <a:spLocks noChangeArrowheads="1"/>
          </p:cNvSpPr>
          <p:nvPr/>
        </p:nvSpPr>
        <p:spPr bwMode="auto">
          <a:xfrm>
            <a:off x="0" y="5733256"/>
            <a:ext cx="1655887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dirty="0" smtClean="0">
                <a:solidFill>
                  <a:srgbClr val="FFCC00"/>
                </a:solidFill>
                <a:latin typeface="Calibri" pitchFamily="34" charset="0"/>
              </a:rPr>
              <a:t>15</a:t>
            </a:r>
            <a:endParaRPr lang="ru-RU" altLang="ru-RU" sz="4000" dirty="0">
              <a:solidFill>
                <a:srgbClr val="FFCC00"/>
              </a:solidFill>
              <a:latin typeface="Calibri" pitchFamily="34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813768"/>
              </p:ext>
            </p:extLst>
          </p:nvPr>
        </p:nvGraphicFramePr>
        <p:xfrm>
          <a:off x="0" y="908719"/>
          <a:ext cx="9144000" cy="462377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048000"/>
                <a:gridCol w="3048000"/>
                <a:gridCol w="3048000"/>
              </a:tblGrid>
              <a:tr h="7460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CC00"/>
                          </a:solidFill>
                          <a:latin typeface="Georgia" panose="02040502050405020303" pitchFamily="18" charset="0"/>
                        </a:rPr>
                        <a:t>Участники</a:t>
                      </a:r>
                      <a:r>
                        <a:rPr lang="ru-RU" sz="240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ru-RU" sz="2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CC00"/>
                          </a:solidFill>
                          <a:latin typeface="Georgia" panose="02040502050405020303" pitchFamily="18" charset="0"/>
                        </a:rPr>
                        <a:t>Партнеры </a:t>
                      </a:r>
                      <a:endParaRPr lang="ru-RU" sz="2400" dirty="0">
                        <a:solidFill>
                          <a:srgbClr val="FFCC0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61775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Заполнить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заявку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Участника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Посещать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проекты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Впечатляться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ru-RU" sz="18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Участие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бесплатное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Пиши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hlinkClick r:id="rId7"/>
                        </a:rPr>
                        <a:t>info@prazdniksochi.com</a:t>
                      </a:r>
                      <a:endParaRPr lang="en-US" sz="16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Хочу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MASE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Условия участия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Заполнить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заявку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Партнера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18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Инициировать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проект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Удивлять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18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Звони</a:t>
                      </a:r>
                      <a:endParaRPr lang="ru-RU" sz="18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8-988-237-41-37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Хочу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 MASE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2843808" y="2492896"/>
            <a:ext cx="1440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право 25"/>
          <p:cNvSpPr/>
          <p:nvPr/>
        </p:nvSpPr>
        <p:spPr>
          <a:xfrm>
            <a:off x="3573053" y="1200176"/>
            <a:ext cx="1800200" cy="216024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>
                <a:solidFill>
                  <a:srgbClr val="FFC000"/>
                </a:solidFill>
              </a:ln>
              <a:solidFill>
                <a:srgbClr val="FF99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573054" y="4725145"/>
            <a:ext cx="1800200" cy="216024"/>
          </a:xfrm>
          <a:prstGeom prst="rightArrow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n>
                <a:solidFill>
                  <a:srgbClr val="FFC000"/>
                </a:solidFill>
              </a:ln>
              <a:solidFill>
                <a:srgbClr val="FF9900"/>
              </a:solidFill>
            </a:endParaRPr>
          </a:p>
        </p:txBody>
      </p:sp>
      <p:pic>
        <p:nvPicPr>
          <p:cNvPr id="1028" name="Picture 4" descr="Z:\Праздник Сочи\Заказчики\Собственные проекты АПС\MICE ВСЕ СВОИ\внутрь белый лог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34125"/>
            <a:ext cx="2160240" cy="179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5877272"/>
            <a:ext cx="2664296" cy="8063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4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C:\Users\manager1\Desktop\лого праздни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5" y="2001838"/>
            <a:ext cx="24542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491038" y="260648"/>
            <a:ext cx="4535487" cy="509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sz="2000" dirty="0" smtClean="0">
                <a:latin typeface="Georgia" panose="02040502050405020303" pitchFamily="18" charset="0"/>
              </a:rPr>
              <a:t>Организаторы мероприятия:</a:t>
            </a:r>
          </a:p>
          <a:p>
            <a:pPr>
              <a:defRPr/>
            </a:pPr>
            <a:endParaRPr lang="ru-RU" sz="1600" dirty="0" smtClean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Georgia" panose="02040502050405020303" pitchFamily="18" charset="0"/>
              </a:rPr>
              <a:t>ООО </a:t>
            </a:r>
            <a:r>
              <a:rPr lang="ru-RU" sz="1600" dirty="0" smtClean="0">
                <a:latin typeface="Georgia" panose="02040502050405020303" pitchFamily="18" charset="0"/>
              </a:rPr>
              <a:t>«Агентство «Праздник Сочи»</a:t>
            </a:r>
          </a:p>
          <a:p>
            <a:pPr>
              <a:defRPr/>
            </a:pPr>
            <a:r>
              <a:rPr lang="ru-RU" sz="1600" dirty="0" smtClean="0">
                <a:latin typeface="Georgia" panose="02040502050405020303" pitchFamily="18" charset="0"/>
              </a:rPr>
              <a:t>Россия, Краснодарский край, г. Сочи</a:t>
            </a:r>
          </a:p>
          <a:p>
            <a:pPr>
              <a:defRPr/>
            </a:pPr>
            <a:r>
              <a:rPr lang="ru-RU" sz="1600" dirty="0" smtClean="0">
                <a:latin typeface="Georgia" panose="02040502050405020303" pitchFamily="18" charset="0"/>
              </a:rPr>
              <a:t>Ул. Конституции д. 18 оф. 608</a:t>
            </a:r>
          </a:p>
          <a:p>
            <a:pPr>
              <a:defRPr/>
            </a:pPr>
            <a:endParaRPr lang="ru-RU" sz="1600" dirty="0" smtClean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1600" dirty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1600" dirty="0" smtClean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1600" dirty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1600" dirty="0" smtClean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16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Georgia" panose="02040502050405020303" pitchFamily="18" charset="0"/>
              </a:rPr>
              <a:t>8 </a:t>
            </a:r>
            <a:r>
              <a:rPr lang="ru-RU" sz="1600" dirty="0" smtClean="0">
                <a:latin typeface="Georgia" panose="02040502050405020303" pitchFamily="18" charset="0"/>
              </a:rPr>
              <a:t>(862) 233-59-53 </a:t>
            </a:r>
          </a:p>
          <a:p>
            <a:pPr>
              <a:defRPr/>
            </a:pPr>
            <a:r>
              <a:rPr lang="en-US" sz="1600" u="sng" dirty="0" smtClean="0">
                <a:latin typeface="Georgia" panose="02040502050405020303" pitchFamily="18" charset="0"/>
                <a:hlinkClick r:id="rId4"/>
              </a:rPr>
              <a:t>www</a:t>
            </a:r>
            <a:r>
              <a:rPr lang="ru-RU" sz="1600" u="sng" dirty="0" smtClean="0">
                <a:latin typeface="Georgia" panose="02040502050405020303" pitchFamily="18" charset="0"/>
                <a:hlinkClick r:id="rId4"/>
              </a:rPr>
              <a:t>.</a:t>
            </a:r>
            <a:r>
              <a:rPr lang="en-US" sz="1600" u="sng" dirty="0" smtClean="0">
                <a:latin typeface="Georgia" panose="02040502050405020303" pitchFamily="18" charset="0"/>
                <a:hlinkClick r:id="rId4"/>
              </a:rPr>
              <a:t>prazdniksochi</a:t>
            </a:r>
            <a:r>
              <a:rPr lang="ru-RU" sz="1600" u="sng" dirty="0" smtClean="0">
                <a:latin typeface="Georgia" panose="02040502050405020303" pitchFamily="18" charset="0"/>
                <a:hlinkClick r:id="rId4"/>
              </a:rPr>
              <a:t>.</a:t>
            </a:r>
            <a:r>
              <a:rPr lang="en-US" sz="1600" u="sng" dirty="0" smtClean="0">
                <a:latin typeface="Georgia" panose="02040502050405020303" pitchFamily="18" charset="0"/>
                <a:hlinkClick r:id="rId4"/>
              </a:rPr>
              <a:t>com</a:t>
            </a:r>
            <a:r>
              <a:rPr lang="en-US" sz="1600" u="sng" dirty="0" smtClean="0">
                <a:latin typeface="Georgia" panose="02040502050405020303" pitchFamily="18" charset="0"/>
              </a:rPr>
              <a:t> </a:t>
            </a:r>
            <a:endParaRPr lang="ru-RU" sz="1600" dirty="0" smtClean="0">
              <a:latin typeface="Georgia" panose="02040502050405020303" pitchFamily="18" charset="0"/>
            </a:endParaRPr>
          </a:p>
          <a:p>
            <a:pPr marL="0" indent="0">
              <a:buFontTx/>
              <a:buNone/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 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7763" y="5625244"/>
            <a:ext cx="3384376" cy="10801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numCol="2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14 - 16 </a:t>
            </a:r>
            <a:r>
              <a:rPr lang="ru-RU" sz="3600" dirty="0" smtClean="0">
                <a:solidFill>
                  <a:srgbClr val="FFCC00"/>
                </a:solidFill>
                <a:latin typeface="Calibri" pitchFamily="34" charset="0"/>
              </a:rPr>
              <a:t>марта </a:t>
            </a:r>
          </a:p>
          <a:p>
            <a:pPr>
              <a:defRPr/>
            </a:pPr>
            <a:endParaRPr lang="ru-RU" sz="36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FFCC00"/>
                </a:solidFill>
                <a:latin typeface="Calibri" pitchFamily="34" charset="0"/>
              </a:rPr>
              <a:t>2017г</a:t>
            </a:r>
            <a:endParaRPr lang="ru-RU" dirty="0">
              <a:solidFill>
                <a:srgbClr val="FFCC00"/>
              </a:solidFill>
              <a:latin typeface="Calibri" pitchFamily="34" charset="0"/>
            </a:endParaRPr>
          </a:p>
        </p:txBody>
      </p:sp>
      <p:pic>
        <p:nvPicPr>
          <p:cNvPr id="8198" name="Picture 7" descr="C:\Users\manager1\Desktop\копия для майс\NEW\основные слайды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846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C:\Users\manager1\Desktop\копия для майс\NEW\меняем дату опятььь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0" y="5722938"/>
            <a:ext cx="1476375" cy="9286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>
                <a:solidFill>
                  <a:srgbClr val="FFCC00"/>
                </a:solidFill>
                <a:latin typeface="Calibri" pitchFamily="34" charset="0"/>
              </a:rPr>
              <a:t>16-18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179511" y="5722938"/>
            <a:ext cx="2376263" cy="8744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375</Words>
  <Application>Microsoft Office PowerPoint</Application>
  <PresentationFormat>Экран (4:3)</PresentationFormat>
  <Paragraphs>166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Оформление по умолчанию</vt:lpstr>
      <vt:lpstr>Mountain And Sea Event  </vt:lpstr>
      <vt:lpstr>Презентация PowerPoint</vt:lpstr>
      <vt:lpstr>Презентация PowerPoint</vt:lpstr>
      <vt:lpstr>Потенциальные участники  «MASE»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user3</dc:creator>
  <cp:lastModifiedBy>User</cp:lastModifiedBy>
  <cp:revision>83</cp:revision>
  <cp:lastPrinted>2018-11-28T10:14:41Z</cp:lastPrinted>
  <dcterms:created xsi:type="dcterms:W3CDTF">2017-02-02T14:33:55Z</dcterms:created>
  <dcterms:modified xsi:type="dcterms:W3CDTF">2019-01-09T13:50:27Z</dcterms:modified>
</cp:coreProperties>
</file>